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embeddedFontLst>
    <p:embeddedFont>
      <p:font typeface="Bookman Old Style" panose="02050604050505020204" pitchFamily="18" charset="0"/>
      <p:regular r:id="rId26"/>
      <p:bold r:id="rId27"/>
      <p:italic r:id="rId28"/>
      <p:boldItalic r:id="rId29"/>
    </p:embeddedFont>
    <p:embeddedFont>
      <p:font typeface="Play" panose="020B060402020202020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gNiezcPabB0SCMZFGsNllX4InN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50691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6542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4198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6433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1610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4431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3409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e54cd56ca8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e54cd56ca8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4577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7846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7642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e54cd56ca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3e54cd56ca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2354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e54cd56ca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3e54cd56ca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34789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4868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3810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96165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48913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75270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18052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3787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88589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67992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57981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27485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e5634982f4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g3e5634982f4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4991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2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1.jpg"/><Relationship Id="rId7" Type="http://schemas.openxmlformats.org/officeDocument/2006/relationships/image" Target="../media/image7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1592850" y="590534"/>
            <a:ext cx="90063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9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PROGETTO</a:t>
            </a:r>
            <a:endParaRPr sz="3900" b="0" i="0" u="none" strike="noStrike" cap="non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60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„IL MARE”</a:t>
            </a:r>
            <a:endParaRPr sz="6000" b="0" i="0" u="none" strike="noStrike" cap="non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520900" y="3216125"/>
            <a:ext cx="7150200" cy="3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hr-HR" sz="2200" b="1">
                <a:solidFill>
                  <a:schemeClr val="dk1"/>
                </a:solidFill>
              </a:rPr>
              <a:t>Gruppo: Pesciolini (3, 4, 5 anni)</a:t>
            </a:r>
            <a:endParaRPr sz="22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sz="2200" b="1">
                <a:solidFill>
                  <a:schemeClr val="dk1"/>
                </a:solidFill>
              </a:rPr>
              <a:t>Sede: Parenzo</a:t>
            </a:r>
            <a:endParaRPr sz="22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sz="2200" b="1">
                <a:solidFill>
                  <a:schemeClr val="dk1"/>
                </a:solidFill>
              </a:rPr>
              <a:t>Gruppo: 13 bambini (5 femmine / 8 maschi)</a:t>
            </a:r>
            <a:endParaRPr sz="22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hr-HR" sz="2200" b="1">
                <a:solidFill>
                  <a:schemeClr val="dk1"/>
                </a:solidFill>
              </a:rPr>
              <a:t>Durata: Settembre 2025 - Giugno 2026</a:t>
            </a:r>
            <a:endParaRPr sz="22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22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sz="2200" b="1">
                <a:solidFill>
                  <a:schemeClr val="dk1"/>
                </a:solidFill>
              </a:rPr>
              <a:t>Educatrici: Eleonora Duka, Nataša Brljafa</a:t>
            </a:r>
            <a:endParaRPr sz="22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/>
          <p:nvPr/>
        </p:nvSpPr>
        <p:spPr>
          <a:xfrm>
            <a:off x="70800" y="0"/>
            <a:ext cx="12050400" cy="61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sz="2300" b="1">
                <a:solidFill>
                  <a:schemeClr val="dk1"/>
                </a:solidFill>
              </a:rPr>
              <a:t>1. Obiettivi motori</a:t>
            </a:r>
            <a:endParaRPr sz="2300" b="1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hr-HR" sz="1700" b="1">
                <a:solidFill>
                  <a:schemeClr val="dk1"/>
                </a:solidFill>
              </a:rPr>
              <a:t>Sviluppare la coordinazione motoria globale attraverso l'imitazione dei movimenti degli animali marini.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hr-HR" sz="1700" b="1">
                <a:solidFill>
                  <a:schemeClr val="dk1"/>
                </a:solidFill>
              </a:rPr>
              <a:t>Migliorare l'equilibrio statico e dinamico "navigando" su percorsi motori e superando ostacoli.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hr-HR" sz="1700" b="1">
                <a:solidFill>
                  <a:schemeClr val="dk1"/>
                </a:solidFill>
              </a:rPr>
              <a:t>Potenziare la motricità fine e la coordinazione oculo-manuale manipolando elementi naturali come sabbia e conchiglie.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hr-HR" sz="1700" b="1">
                <a:solidFill>
                  <a:schemeClr val="dk1"/>
                </a:solidFill>
              </a:rPr>
              <a:t>Affinare la percezione sensoriale e corporea attraverso il gioco e l'esplorazione con l'acqua.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hr-HR" sz="1700" b="1">
                <a:solidFill>
                  <a:schemeClr val="dk1"/>
                </a:solidFill>
              </a:rPr>
              <a:t>Affinare la precisione della motricità fine e la coordinazione oculo-manuale di alta precisione attraverso l'uso di strumenti specifici (pipette, mollette) e attività di infilatura con fili e cannucce. 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sz="2300" b="1">
                <a:solidFill>
                  <a:schemeClr val="dk1"/>
                </a:solidFill>
              </a:rPr>
              <a:t>2. Obiettivi sociali</a:t>
            </a:r>
            <a:endParaRPr sz="2300" b="1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hr-HR" sz="1700" b="1">
                <a:solidFill>
                  <a:schemeClr val="dk1"/>
                </a:solidFill>
              </a:rPr>
              <a:t>Incoraggiare la collaborazione e il lavoro di squadra attraverso giochi cooperativi a tema marino e attività di gruppo.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hr-HR" sz="1700" b="1">
                <a:solidFill>
                  <a:schemeClr val="dk1"/>
                </a:solidFill>
              </a:rPr>
              <a:t>Promuovere la condivisione dei materiali e il rispetto dei turni durante le attività ludiche e i laboratori.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hr-HR" sz="1700" b="1">
                <a:solidFill>
                  <a:schemeClr val="dk1"/>
                </a:solidFill>
              </a:rPr>
              <a:t>Favorire l'inclusione e la socializzazione attraverso giochi di ruolo legati alla vita di mare (es. i pescatori, i marinai).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hr-HR" sz="1700" b="1">
                <a:solidFill>
                  <a:schemeClr val="dk1"/>
                </a:solidFill>
              </a:rPr>
              <a:t>Valorizzare la partecipazione attiva e la condivisione di esperienze tra bambini, famiglie ed esperti del territorio.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hr-HR" sz="1700" b="1">
                <a:solidFill>
                  <a:schemeClr val="dk1"/>
                </a:solidFill>
              </a:rPr>
              <a:t>Sviluppare le competenze sociali e relazionali attraverso l'utilizzo di giochi didattici, promuovendo il rispetto delle regole e la cooperazione.</a:t>
            </a:r>
            <a:r>
              <a:rPr lang="hr-HR" sz="1700">
                <a:solidFill>
                  <a:schemeClr val="dk1"/>
                </a:solidFill>
              </a:rPr>
              <a:t> 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hr-HR" sz="1700" b="1">
                <a:solidFill>
                  <a:schemeClr val="dk1"/>
                </a:solidFill>
              </a:rPr>
              <a:t>Consolidare la capacità di rispettare le regole del gioco e la gestione delle emozioni (vittoria e sconfitta) attraverso la partecipazione a giochi di movimento strutturati e gare di abilità (es. gare di soffio con le barchette). 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3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3"/>
          <p:cNvSpPr txBox="1"/>
          <p:nvPr/>
        </p:nvSpPr>
        <p:spPr>
          <a:xfrm>
            <a:off x="233725" y="298300"/>
            <a:ext cx="11301900" cy="60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sz="1300" b="1">
                <a:solidFill>
                  <a:schemeClr val="dk1"/>
                </a:solidFill>
              </a:rPr>
              <a:t>3. Obiettivi ambientali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Sensibilizzare i bambini alla salvaguardia, alla cura e alla protezione dell'ambiente marino e delle sue risorse.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Sviluppare atteggiamenti di rispetto e responsabilità verso la flora e la fauna marina attraverso l'osservazione diretta durante le uscite didattiche.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Comprendere l'importanza della raccolta differenziata e del riciclo per contrastare l'inquinamento da rifiuti nel mare.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Riconoscere il pesce come una risorsa ambientale e produttiva locale fondamentale da tutelare e rispettare.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Sperimentare concretamente il riuso creativo dei materiali di scarto, trasformando attivamente oggetti d'uso quotidiano (bicchieri di carta, ritagli di cartone, piatti di carta) in manufatti artistici.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Sviluppare una prima coscienza ecologica e di cittadinanza attiva attraverso il gioco simbolico di pulizia e salvataggio del mare e della sabbia dai rifiuti plastici.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Esplorare l'ambiente costiero e il territorio locale attraverso le tante passeggiate vicino al mare,  le uscite didattiche sul campo (isola di San Nicolò, Rovigno e il Museo della batana, Pola e l’acquario) e l'osservazione diretta del fondale marino tramite un'escursione in sottomarino.</a:t>
            </a:r>
            <a:endParaRPr sz="13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sz="1300" b="1">
                <a:solidFill>
                  <a:schemeClr val="dk1"/>
                </a:solidFill>
              </a:rPr>
              <a:t>4. Obiettivi cognitivi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Arricchire il lessico specifico attraverso l'apprendimento di termini nuovi legati all'ambiente marino, alla pesca e alla marineria.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Stimolare la curiosità scientifica, lo spirito d'osservazione e l'approccio alla ricerca attraverso l'uso di strumenti (microscopio) e la formulazione di domande (es. "Perché l'acqua è salata?").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Conoscere le caratteristiche fisiche del mare e le abitudini biologiche dei suoi abitanti (es. come nuotano).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Comprendere il valore del pesce come alimento insostituibile per una sana alimentazione, scoprendo ricette e tradizioni culinarie locali.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Consolidare le conoscenze acquisite e stimolare le funzioni cognitive (memoria, associazione) tramite l'uso di giochi didattici creati sul tema del mare. 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Sviluppare le prime competenze logico-matematiche attraverso la classificazione per colore (es. riordino dei pesciolini), la seriazione per grandezza (es. bolle con tappi e bicchieri) e la discriminazione tra forme in 2D e 3D. 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Stimolare l'approccio alla lingua scritta e le competenze di pre-scrittura attraverso il riconoscimento delle lettere dell'alfabeto e la scomposizione/composizione dei nomi dei pesci.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hr-HR" sz="1300" b="1">
                <a:solidFill>
                  <a:schemeClr val="dk1"/>
                </a:solidFill>
              </a:rPr>
              <a:t>Potenziare le capacità di attenzione focalizzata, memoria visiva e associazione logica attraverso l'utilizzo autonomo di giochi didattici strutturati a tema marino.</a:t>
            </a:r>
            <a:endParaRPr sz="13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/>
          <p:nvPr/>
        </p:nvSpPr>
        <p:spPr>
          <a:xfrm>
            <a:off x="479750" y="452075"/>
            <a:ext cx="11194200" cy="59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sz="2600" b="1">
                <a:solidFill>
                  <a:schemeClr val="dk1"/>
                </a:solidFill>
              </a:rPr>
              <a:t>5. Obiettivi espressivi e creativi</a:t>
            </a:r>
            <a:endParaRPr sz="2600" b="1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hr-HR" sz="2000" b="1">
                <a:solidFill>
                  <a:schemeClr val="dk1"/>
                </a:solidFill>
              </a:rPr>
              <a:t>Sviluppare la creatività e l'espressione artistica sperimentando diverse tecniche grafico-pittoriche (acquerelli, tempere, pastelli, collage).</a:t>
            </a:r>
            <a:endParaRPr sz="2000" b="1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hr-HR" sz="2000" b="1">
                <a:solidFill>
                  <a:schemeClr val="dk1"/>
                </a:solidFill>
              </a:rPr>
              <a:t>Esprimersi emotivamente e comunicare vissuti personali attraverso la creazione e l'ascolto di storie, poesie e canzoni.</a:t>
            </a:r>
            <a:endParaRPr sz="2000" b="1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hr-HR" sz="2000" b="1">
                <a:solidFill>
                  <a:schemeClr val="dk1"/>
                </a:solidFill>
              </a:rPr>
              <a:t>Potenziare la sensibilità musicale, il senso del ritmo e l'espressione vocale attraverso l'ascolto e il canto (in particolare con la canzone autoprodotta "Pesciolini").</a:t>
            </a:r>
            <a:endParaRPr sz="2000" b="1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hr-HR" sz="2000" b="1">
                <a:solidFill>
                  <a:schemeClr val="dk1"/>
                </a:solidFill>
              </a:rPr>
              <a:t>Favorire la manualità, la motricità fine e la progettualità creativa cooperativa durante i laboratori pratici di costruzione con i genitori.</a:t>
            </a:r>
            <a:endParaRPr sz="20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5"/>
          <p:cNvPicPr preferRelativeResize="0"/>
          <p:nvPr/>
        </p:nvPicPr>
        <p:blipFill rotWithShape="1">
          <a:blip r:embed="rId4">
            <a:alphaModFix/>
          </a:blip>
          <a:srcRect b="13285"/>
          <a:stretch/>
        </p:blipFill>
        <p:spPr>
          <a:xfrm>
            <a:off x="4275700" y="1003063"/>
            <a:ext cx="2754225" cy="318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"/>
          <p:cNvPicPr preferRelativeResize="0"/>
          <p:nvPr/>
        </p:nvPicPr>
        <p:blipFill rotWithShape="1">
          <a:blip r:embed="rId5">
            <a:alphaModFix/>
          </a:blip>
          <a:srcRect t="35652" b="6"/>
          <a:stretch/>
        </p:blipFill>
        <p:spPr>
          <a:xfrm>
            <a:off x="574600" y="3901225"/>
            <a:ext cx="2754249" cy="2362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5"/>
          <p:cNvPicPr preferRelativeResize="0"/>
          <p:nvPr/>
        </p:nvPicPr>
        <p:blipFill rotWithShape="1">
          <a:blip r:embed="rId6">
            <a:alphaModFix/>
          </a:blip>
          <a:srcRect t="18812" b="9442"/>
          <a:stretch/>
        </p:blipFill>
        <p:spPr>
          <a:xfrm>
            <a:off x="574625" y="1266513"/>
            <a:ext cx="2754225" cy="263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5"/>
          <p:cNvPicPr preferRelativeResize="0"/>
          <p:nvPr/>
        </p:nvPicPr>
        <p:blipFill rotWithShape="1">
          <a:blip r:embed="rId7">
            <a:alphaModFix/>
          </a:blip>
          <a:srcRect t="21677" b="11460"/>
          <a:stretch/>
        </p:blipFill>
        <p:spPr>
          <a:xfrm>
            <a:off x="4275825" y="4306802"/>
            <a:ext cx="2753976" cy="245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5" descr="IMG-20260522-WA0111"/>
          <p:cNvPicPr preferRelativeResize="0"/>
          <p:nvPr/>
        </p:nvPicPr>
        <p:blipFill rotWithShape="1">
          <a:blip r:embed="rId8">
            <a:alphaModFix/>
          </a:blip>
          <a:srcRect l="6003" t="6681" r="8241" b="4469"/>
          <a:stretch/>
        </p:blipFill>
        <p:spPr>
          <a:xfrm>
            <a:off x="7976763" y="3856500"/>
            <a:ext cx="3641023" cy="282952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 txBox="1"/>
          <p:nvPr/>
        </p:nvSpPr>
        <p:spPr>
          <a:xfrm>
            <a:off x="6671900" y="189850"/>
            <a:ext cx="5353500" cy="6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chemeClr val="dk1"/>
                </a:solidFill>
              </a:rPr>
              <a:t>Attività artistica “Il mio acquario”</a:t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116" name="Google Shape;116;p5" descr="IMG-20260522-WA0085"/>
          <p:cNvPicPr preferRelativeResize="0"/>
          <p:nvPr/>
        </p:nvPicPr>
        <p:blipFill rotWithShape="1">
          <a:blip r:embed="rId9">
            <a:alphaModFix/>
          </a:blip>
          <a:srcRect t="11911" b="9982"/>
          <a:stretch/>
        </p:blipFill>
        <p:spPr>
          <a:xfrm>
            <a:off x="7701725" y="1325400"/>
            <a:ext cx="4191100" cy="245515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5"/>
          <p:cNvSpPr txBox="1"/>
          <p:nvPr/>
        </p:nvSpPr>
        <p:spPr>
          <a:xfrm>
            <a:off x="960500" y="768400"/>
            <a:ext cx="11064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118" name="Google Shape;118;p5"/>
          <p:cNvSpPr txBox="1"/>
          <p:nvPr/>
        </p:nvSpPr>
        <p:spPr>
          <a:xfrm>
            <a:off x="249725" y="229000"/>
            <a:ext cx="4860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chemeClr val="dk1"/>
                </a:solidFill>
              </a:rPr>
              <a:t>Visita all’Acquario di Parenzo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7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7736" y="3246104"/>
            <a:ext cx="6096528" cy="365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7"/>
          <p:cNvPicPr preferRelativeResize="0"/>
          <p:nvPr/>
        </p:nvPicPr>
        <p:blipFill rotWithShape="1">
          <a:blip r:embed="rId5">
            <a:alphaModFix/>
          </a:blip>
          <a:srcRect t="6483" b="7199"/>
          <a:stretch/>
        </p:blipFill>
        <p:spPr>
          <a:xfrm>
            <a:off x="9639025" y="224150"/>
            <a:ext cx="2418501" cy="2783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7"/>
          <p:cNvPicPr preferRelativeResize="0"/>
          <p:nvPr/>
        </p:nvPicPr>
        <p:blipFill rotWithShape="1">
          <a:blip r:embed="rId6">
            <a:alphaModFix/>
          </a:blip>
          <a:srcRect b="12945"/>
          <a:stretch/>
        </p:blipFill>
        <p:spPr>
          <a:xfrm>
            <a:off x="7122425" y="322375"/>
            <a:ext cx="2228649" cy="258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7"/>
          <p:cNvPicPr preferRelativeResize="0"/>
          <p:nvPr/>
        </p:nvPicPr>
        <p:blipFill rotWithShape="1">
          <a:blip r:embed="rId7">
            <a:alphaModFix/>
          </a:blip>
          <a:srcRect b="9346"/>
          <a:stretch/>
        </p:blipFill>
        <p:spPr>
          <a:xfrm>
            <a:off x="3735550" y="3281038"/>
            <a:ext cx="5011720" cy="340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28317" y="3239786"/>
            <a:ext cx="2617671" cy="3490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32989" y="108026"/>
            <a:ext cx="4020820" cy="301561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7"/>
          <p:cNvSpPr txBox="1"/>
          <p:nvPr/>
        </p:nvSpPr>
        <p:spPr>
          <a:xfrm>
            <a:off x="146575" y="638413"/>
            <a:ext cx="2617800" cy="23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900">
                <a:solidFill>
                  <a:schemeClr val="dk1"/>
                </a:solidFill>
              </a:rPr>
              <a:t>Visita a Rovigno e al Museo della Batana.</a:t>
            </a:r>
            <a:endParaRPr sz="2900">
              <a:solidFill>
                <a:schemeClr val="dk1"/>
              </a:solidFill>
            </a:endParaRPr>
          </a:p>
        </p:txBody>
      </p:sp>
      <p:pic>
        <p:nvPicPr>
          <p:cNvPr id="131" name="Google Shape;131;p7" title="20251016_104738.jpg"/>
          <p:cNvPicPr preferRelativeResize="0"/>
          <p:nvPr/>
        </p:nvPicPr>
        <p:blipFill rotWithShape="1">
          <a:blip r:embed="rId10">
            <a:alphaModFix/>
          </a:blip>
          <a:srcRect t="20064"/>
          <a:stretch/>
        </p:blipFill>
        <p:spPr>
          <a:xfrm>
            <a:off x="179688" y="3239775"/>
            <a:ext cx="3274821" cy="349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3e54cd56ca8_0_19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3e54cd56ca8_0_19" descr="IMG-3556d0c279cddf70d53519448eb39e62-V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93177" y="286463"/>
            <a:ext cx="3579024" cy="268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3e54cd56ca8_0_19" descr="IMG2026031909290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0526" y="337376"/>
            <a:ext cx="3443422" cy="2582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3e54cd56ca8_0_19" descr="IMG202603190935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1750" y="3340725"/>
            <a:ext cx="4505979" cy="3379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3e54cd56ca8_0_19" descr="IMG202603190935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95875" y="3340735"/>
            <a:ext cx="4505328" cy="3379467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3e54cd56ca8_0_19"/>
          <p:cNvSpPr txBox="1"/>
          <p:nvPr/>
        </p:nvSpPr>
        <p:spPr>
          <a:xfrm>
            <a:off x="511050" y="487825"/>
            <a:ext cx="3707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300">
                <a:solidFill>
                  <a:schemeClr val="dk1"/>
                </a:solidFill>
              </a:rPr>
              <a:t>Laboratorio insieme al gruppo Tartarughe: un papà ci ha accompagnati alla scoperta dei mezzi di trasporto marini e ha guidato i bambini nella realizzazione di una barca</a:t>
            </a:r>
            <a:r>
              <a:rPr lang="hr-HR" sz="1100">
                <a:solidFill>
                  <a:schemeClr val="dk1"/>
                </a:solidFill>
              </a:rPr>
              <a:t>. 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8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81877" y="481276"/>
            <a:ext cx="4199022" cy="5598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37375" y="481267"/>
            <a:ext cx="4199025" cy="559870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8"/>
          <p:cNvSpPr txBox="1"/>
          <p:nvPr/>
        </p:nvSpPr>
        <p:spPr>
          <a:xfrm>
            <a:off x="209000" y="1225175"/>
            <a:ext cx="2516400" cy="41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300">
                <a:solidFill>
                  <a:schemeClr val="dk1"/>
                </a:solidFill>
              </a:rPr>
              <a:t>Visita allo Sport Fest di Parenzo per la dimostrazione delle varie discipline sportive. La barca a vela ha subito attirato la nostra attenzione. </a:t>
            </a:r>
            <a:endParaRPr sz="4000">
              <a:solidFill>
                <a:schemeClr val="dk1"/>
              </a:solidFill>
            </a:endParaRP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2546229"/>
            <a:ext cx="222849" cy="2228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9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86287" y="803202"/>
            <a:ext cx="3734925" cy="497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49900" y="2266775"/>
            <a:ext cx="3148674" cy="419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9600" y="1921051"/>
            <a:ext cx="3407976" cy="454395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9"/>
          <p:cNvSpPr txBox="1"/>
          <p:nvPr/>
        </p:nvSpPr>
        <p:spPr>
          <a:xfrm>
            <a:off x="365000" y="537875"/>
            <a:ext cx="3735000" cy="11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chemeClr val="dk1"/>
                </a:solidFill>
              </a:rPr>
              <a:t>Visita all’Acquario di Pola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g3e54cd56ca8_0_7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e54cd56ca8_0_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9750" y="2323412"/>
            <a:ext cx="4331368" cy="324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3e54cd56ca8_0_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70140" y="1846159"/>
            <a:ext cx="3152274" cy="4203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3e54cd56ca8_0_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1324" y="372127"/>
            <a:ext cx="3871496" cy="290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3e54cd56ca8_0_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1324" y="3563027"/>
            <a:ext cx="3871496" cy="2903622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3e54cd56ca8_0_7"/>
          <p:cNvSpPr txBox="1"/>
          <p:nvPr/>
        </p:nvSpPr>
        <p:spPr>
          <a:xfrm>
            <a:off x="5363400" y="372125"/>
            <a:ext cx="6110700" cy="13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200">
                <a:solidFill>
                  <a:schemeClr val="dk1"/>
                </a:solidFill>
              </a:rPr>
              <a:t>Il mare prende forma tra le nostre mani: conchiglie, sabbia, tempere e fili di lana si trasformano in fantastici abitanti del mare.</a:t>
            </a:r>
            <a:r>
              <a:rPr lang="hr-HR" sz="1900">
                <a:solidFill>
                  <a:schemeClr val="dk1"/>
                </a:solidFill>
              </a:rPr>
              <a:t> </a:t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g3e54cd56ca8_0_30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3e54cd56ca8_0_30" title="20251016_12384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050" y="2067975"/>
            <a:ext cx="3169674" cy="4226227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3e54cd56ca8_0_30"/>
          <p:cNvSpPr txBox="1"/>
          <p:nvPr/>
        </p:nvSpPr>
        <p:spPr>
          <a:xfrm>
            <a:off x="411050" y="414825"/>
            <a:ext cx="6157800" cy="14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200">
                <a:solidFill>
                  <a:schemeClr val="dk1"/>
                </a:solidFill>
              </a:rPr>
              <a:t>Le nostre meduse prendono vita! I bambini si sono divertiti a colorare i piatti di cartone con le tempere e ad attaccare i tentacoli fluttuanti fatti di carta crespa.</a:t>
            </a:r>
            <a:endParaRPr sz="3900">
              <a:solidFill>
                <a:schemeClr val="dk1"/>
              </a:solidFill>
            </a:endParaRPr>
          </a:p>
        </p:txBody>
      </p:sp>
      <p:pic>
        <p:nvPicPr>
          <p:cNvPr id="176" name="Google Shape;176;g3e54cd56ca8_0_30" title="IMG-20260528-WA000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6300" y="2067974"/>
            <a:ext cx="3306075" cy="440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3e54cd56ca8_0_30" title="IMG-20260528-WA0003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2750" y="758450"/>
            <a:ext cx="3813499" cy="5084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0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" y="2000424"/>
            <a:ext cx="3085500" cy="411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0"/>
          <p:cNvPicPr preferRelativeResize="0"/>
          <p:nvPr/>
        </p:nvPicPr>
        <p:blipFill rotWithShape="1">
          <a:blip r:embed="rId5">
            <a:alphaModFix/>
          </a:blip>
          <a:srcRect l="7272" t="4200" r="23795" b="18592"/>
          <a:stretch/>
        </p:blipFill>
        <p:spPr>
          <a:xfrm>
            <a:off x="4538625" y="0"/>
            <a:ext cx="2612574" cy="390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0"/>
          <p:cNvSpPr txBox="1"/>
          <p:nvPr/>
        </p:nvSpPr>
        <p:spPr>
          <a:xfrm>
            <a:off x="140875" y="103675"/>
            <a:ext cx="4198500" cy="18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600">
                <a:solidFill>
                  <a:schemeClr val="dk1"/>
                </a:solidFill>
              </a:rPr>
              <a:t>Come creare un polpo appiccicoso? Proviamo a fare l'impasto da soli! Abbiamo preparato una morbida pasta di sale per modellare, e ogni bambino ha potuto personalizzare il proprio polpo scegliendo il suo colorante alimentare preferito.</a:t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id="186" name="Google Shape;186;p10" title="20251016_123446.jpg"/>
          <p:cNvPicPr preferRelativeResize="0"/>
          <p:nvPr/>
        </p:nvPicPr>
        <p:blipFill rotWithShape="1">
          <a:blip r:embed="rId6">
            <a:alphaModFix/>
          </a:blip>
          <a:srcRect t="27078" b="6442"/>
          <a:stretch/>
        </p:blipFill>
        <p:spPr>
          <a:xfrm>
            <a:off x="7151200" y="0"/>
            <a:ext cx="5040799" cy="4468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0" descr="IMG-20260522-WA0116"/>
          <p:cNvPicPr preferRelativeResize="0"/>
          <p:nvPr/>
        </p:nvPicPr>
        <p:blipFill rotWithShape="1">
          <a:blip r:embed="rId7">
            <a:alphaModFix/>
          </a:blip>
          <a:srcRect t="15159" b="10679"/>
          <a:stretch/>
        </p:blipFill>
        <p:spPr>
          <a:xfrm>
            <a:off x="7874650" y="4468225"/>
            <a:ext cx="4317349" cy="2401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0"/>
          <p:cNvPicPr preferRelativeResize="0"/>
          <p:nvPr/>
        </p:nvPicPr>
        <p:blipFill rotWithShape="1">
          <a:blip r:embed="rId8">
            <a:alphaModFix/>
          </a:blip>
          <a:srcRect t="32231"/>
          <a:stretch/>
        </p:blipFill>
        <p:spPr>
          <a:xfrm>
            <a:off x="3085488" y="3326387"/>
            <a:ext cx="3085500" cy="278804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0"/>
          <p:cNvSpPr txBox="1"/>
          <p:nvPr/>
        </p:nvSpPr>
        <p:spPr>
          <a:xfrm>
            <a:off x="6171000" y="4808225"/>
            <a:ext cx="1703700" cy="19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700">
                <a:solidFill>
                  <a:schemeClr val="dk1"/>
                </a:solidFill>
              </a:rPr>
              <a:t>I nostri polpi 2D ecologici: realizzati riciclando bicchieri di carta e cartoncino</a:t>
            </a:r>
            <a:r>
              <a:rPr lang="hr-HR" sz="1600">
                <a:solidFill>
                  <a:schemeClr val="dk1"/>
                </a:solidFill>
              </a:rPr>
              <a:t>. </a:t>
            </a:r>
            <a:endParaRPr sz="3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1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1"/>
          <p:cNvPicPr preferRelativeResize="0"/>
          <p:nvPr/>
        </p:nvPicPr>
        <p:blipFill rotWithShape="1">
          <a:blip r:embed="rId4">
            <a:alphaModFix/>
          </a:blip>
          <a:srcRect t="26487"/>
          <a:stretch/>
        </p:blipFill>
        <p:spPr>
          <a:xfrm>
            <a:off x="5576311" y="1261200"/>
            <a:ext cx="2881500" cy="282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67058" y="2273032"/>
            <a:ext cx="2881509" cy="384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5771" y="1925422"/>
            <a:ext cx="3402933" cy="453724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1"/>
          <p:cNvSpPr txBox="1"/>
          <p:nvPr/>
        </p:nvSpPr>
        <p:spPr>
          <a:xfrm>
            <a:off x="324675" y="595500"/>
            <a:ext cx="4132200" cy="15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chemeClr val="dk1"/>
                </a:solidFill>
              </a:rPr>
              <a:t>Gita all'isola di San Nicolò’ con la barca.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00" name="Google Shape;200;p11"/>
          <p:cNvSpPr txBox="1"/>
          <p:nvPr/>
        </p:nvSpPr>
        <p:spPr>
          <a:xfrm>
            <a:off x="5031250" y="4829325"/>
            <a:ext cx="3715800" cy="18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chemeClr val="dk1"/>
                </a:solidFill>
              </a:rPr>
              <a:t>Ispirati dai ricordi della nostra gita, ci siamo messi all'opera per ricreare la nostra isola ideale, dipingendola insieme con carta e tempere.</a:t>
            </a:r>
            <a:endParaRPr sz="3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2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2"/>
          <p:cNvPicPr preferRelativeResize="0"/>
          <p:nvPr/>
        </p:nvPicPr>
        <p:blipFill rotWithShape="1">
          <a:blip r:embed="rId4">
            <a:alphaModFix/>
          </a:blip>
          <a:srcRect t="20635"/>
          <a:stretch/>
        </p:blipFill>
        <p:spPr>
          <a:xfrm>
            <a:off x="6303463" y="3555771"/>
            <a:ext cx="5110876" cy="304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2" title="20251112_092753.jpg"/>
          <p:cNvPicPr preferRelativeResize="0"/>
          <p:nvPr/>
        </p:nvPicPr>
        <p:blipFill rotWithShape="1">
          <a:blip r:embed="rId5">
            <a:alphaModFix/>
          </a:blip>
          <a:srcRect l="8890" t="20072" r="21656" b="24019"/>
          <a:stretch/>
        </p:blipFill>
        <p:spPr>
          <a:xfrm>
            <a:off x="577950" y="2574150"/>
            <a:ext cx="5273175" cy="344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2" title="20251112_085647.jpg"/>
          <p:cNvPicPr preferRelativeResize="0"/>
          <p:nvPr/>
        </p:nvPicPr>
        <p:blipFill rotWithShape="1">
          <a:blip r:embed="rId6">
            <a:alphaModFix/>
          </a:blip>
          <a:srcRect t="21445" r="10450"/>
          <a:stretch/>
        </p:blipFill>
        <p:spPr>
          <a:xfrm>
            <a:off x="6473800" y="235275"/>
            <a:ext cx="4770202" cy="313845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2"/>
          <p:cNvSpPr txBox="1"/>
          <p:nvPr/>
        </p:nvSpPr>
        <p:spPr>
          <a:xfrm>
            <a:off x="1151150" y="637650"/>
            <a:ext cx="3451500" cy="14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100">
                <a:solidFill>
                  <a:schemeClr val="dk1"/>
                </a:solidFill>
              </a:rPr>
              <a:t>Giornata speciale al cinema di Parenzo in occasione del festival PorečDox 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3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3" descr="IMG-20260522-WA00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1165" y="2380080"/>
            <a:ext cx="3014344" cy="4020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3" descr="IMG-20260522-WA007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18853" y="3398525"/>
            <a:ext cx="4489450" cy="3367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3" descr="IMG-20260522-WA008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41665" y="570230"/>
            <a:ext cx="3338195" cy="4451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3" descr="IMG-5ce8781c78b028d8294e0130b80ecadb-V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07785" y="161290"/>
            <a:ext cx="4111624" cy="3083559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3"/>
          <p:cNvSpPr txBox="1"/>
          <p:nvPr/>
        </p:nvSpPr>
        <p:spPr>
          <a:xfrm>
            <a:off x="205975" y="326575"/>
            <a:ext cx="3338100" cy="13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chemeClr val="dk1"/>
                </a:solidFill>
              </a:rPr>
              <a:t>Un Carnevale marino: le nostre meduse prendono forma grazie al laboratorio creativo con i genitori, realizzate riciclando ombrelli e carta crespa. </a:t>
            </a:r>
            <a:endParaRPr sz="3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4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4" descr="IMG-20260522-WA00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425" y="2196378"/>
            <a:ext cx="3468649" cy="4626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4"/>
          <p:cNvSpPr txBox="1"/>
          <p:nvPr/>
        </p:nvSpPr>
        <p:spPr>
          <a:xfrm>
            <a:off x="141475" y="228075"/>
            <a:ext cx="5628000" cy="19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200">
                <a:solidFill>
                  <a:schemeClr val="dk1"/>
                </a:solidFill>
              </a:rPr>
              <a:t>Il nostro pianeta prende forma! Per il Giorno della Terra abbiamo realizzato un grande poster: con tempere e impronte delle mani su un foglio hamer, i bambini hanno ricreato la bellezza della Terra e del nostro mare. </a:t>
            </a:r>
            <a:endParaRPr sz="3900">
              <a:solidFill>
                <a:schemeClr val="dk1"/>
              </a:solidFill>
            </a:endParaRPr>
          </a:p>
        </p:txBody>
      </p:sp>
      <p:pic>
        <p:nvPicPr>
          <p:cNvPr id="227" name="Google Shape;227;p14" title="20260529_073110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2450" y="1008275"/>
            <a:ext cx="5995453" cy="449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6" descr="IMG-20260522-WA0084"/>
          <p:cNvPicPr preferRelativeResize="0"/>
          <p:nvPr/>
        </p:nvPicPr>
        <p:blipFill rotWithShape="1">
          <a:blip r:embed="rId4">
            <a:alphaModFix/>
          </a:blip>
          <a:srcRect t="26954"/>
          <a:stretch/>
        </p:blipFill>
        <p:spPr>
          <a:xfrm>
            <a:off x="1061425" y="4567895"/>
            <a:ext cx="2381250" cy="2319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6" descr="IMG-20260522-WA0090"/>
          <p:cNvPicPr preferRelativeResize="0"/>
          <p:nvPr/>
        </p:nvPicPr>
        <p:blipFill rotWithShape="1">
          <a:blip r:embed="rId5">
            <a:alphaModFix/>
          </a:blip>
          <a:srcRect t="26965"/>
          <a:stretch/>
        </p:blipFill>
        <p:spPr>
          <a:xfrm>
            <a:off x="4588250" y="4313976"/>
            <a:ext cx="2641875" cy="257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6"/>
          <p:cNvPicPr preferRelativeResize="0"/>
          <p:nvPr/>
        </p:nvPicPr>
        <p:blipFill rotWithShape="1">
          <a:blip r:embed="rId6">
            <a:alphaModFix/>
          </a:blip>
          <a:srcRect l="11922" t="16455" r="15645" b="15996"/>
          <a:stretch/>
        </p:blipFill>
        <p:spPr>
          <a:xfrm>
            <a:off x="9705750" y="63675"/>
            <a:ext cx="2381250" cy="296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/>
          <p:cNvPicPr preferRelativeResize="0"/>
          <p:nvPr/>
        </p:nvPicPr>
        <p:blipFill rotWithShape="1">
          <a:blip r:embed="rId7">
            <a:alphaModFix/>
          </a:blip>
          <a:srcRect t="24658" b="8318"/>
          <a:stretch/>
        </p:blipFill>
        <p:spPr>
          <a:xfrm>
            <a:off x="7885950" y="3949925"/>
            <a:ext cx="3161151" cy="28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6" descr="IMG-20260522-WA007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59370" y="63665"/>
            <a:ext cx="2746376" cy="366204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6"/>
          <p:cNvSpPr txBox="1"/>
          <p:nvPr/>
        </p:nvSpPr>
        <p:spPr>
          <a:xfrm>
            <a:off x="0" y="63600"/>
            <a:ext cx="7030200" cy="44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sz="1500">
                <a:solidFill>
                  <a:schemeClr val="dk1"/>
                </a:solidFill>
              </a:rPr>
              <a:t>Tanti giochi didattici a tema marino. Abbiamo realizzato moltissimi giochi fatti in casa per stimolare la manualità e l'apprendimento. Ecco cosa abbiamo provato più tanti altri: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hr-HR" sz="1500">
                <a:solidFill>
                  <a:schemeClr val="dk1"/>
                </a:solidFill>
              </a:rPr>
              <a:t>Memory marino 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hr-HR" sz="1500">
                <a:solidFill>
                  <a:schemeClr val="dk1"/>
                </a:solidFill>
              </a:rPr>
              <a:t>Salvataggio delle codine/pesciolini dalla sabbia e dalla plastica 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hr-HR" sz="1500">
                <a:solidFill>
                  <a:schemeClr val="dk1"/>
                </a:solidFill>
              </a:rPr>
              <a:t>Gare di soffio: barchette nell'acqua con le cannuccia 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hr-HR" sz="1500">
                <a:solidFill>
                  <a:schemeClr val="dk1"/>
                </a:solidFill>
              </a:rPr>
              <a:t>Pesciolini da infilare con cannucce e bastoncini 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hr-HR" sz="1500">
                <a:solidFill>
                  <a:schemeClr val="dk1"/>
                </a:solidFill>
              </a:rPr>
              <a:t>Scheletri di pesci colorati da completare con le mollette 🐟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hr-HR" sz="1500">
                <a:solidFill>
                  <a:schemeClr val="dk1"/>
                </a:solidFill>
              </a:rPr>
              <a:t>Riconoscimento dei colori: pescare i pesciolini dall'acqua e riordinarli per colore 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hr-HR" sz="1500">
                <a:solidFill>
                  <a:schemeClr val="dk1"/>
                </a:solidFill>
              </a:rPr>
              <a:t>Incastri geometrici: completare le sagome degli animali marini con le palline 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hr-HR" sz="1500">
                <a:solidFill>
                  <a:schemeClr val="dk1"/>
                </a:solidFill>
              </a:rPr>
              <a:t>Infilatura di precisione: far passare il filo nelle cannucce a forma di pesce 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hr-HR" sz="1500">
                <a:solidFill>
                  <a:schemeClr val="dk1"/>
                </a:solidFill>
              </a:rPr>
              <a:t>Piccoli scrittori: abbinare le lettere per comporre i nomi scritti sotto le foto dei pesci 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hr-HR" sz="1500">
                <a:solidFill>
                  <a:schemeClr val="dk1"/>
                </a:solidFill>
              </a:rPr>
              <a:t>La pesca magnetica: catturare i pesciolini di carta usando una canna da pesca con il magnete e una graffetta metallica 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7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7" descr="IMG-20260522-WA01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50" y="472130"/>
            <a:ext cx="4109085" cy="5479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7" descr="IMG-20260522-WA010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56190" y="488315"/>
            <a:ext cx="4084954" cy="5447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7" descr="IMG-20260522-WA0086"/>
          <p:cNvPicPr preferRelativeResize="0"/>
          <p:nvPr/>
        </p:nvPicPr>
        <p:blipFill rotWithShape="1">
          <a:blip r:embed="rId6">
            <a:alphaModFix/>
          </a:blip>
          <a:srcRect t="21216"/>
          <a:stretch/>
        </p:blipFill>
        <p:spPr>
          <a:xfrm>
            <a:off x="4253413" y="0"/>
            <a:ext cx="3685174" cy="3976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7" title="IMG-20260528-WA0005.jpg"/>
          <p:cNvPicPr preferRelativeResize="0"/>
          <p:nvPr/>
        </p:nvPicPr>
        <p:blipFill rotWithShape="1">
          <a:blip r:embed="rId7">
            <a:alphaModFix/>
          </a:blip>
          <a:srcRect l="22021" t="16505" b="25561"/>
          <a:stretch/>
        </p:blipFill>
        <p:spPr>
          <a:xfrm>
            <a:off x="3977350" y="3714275"/>
            <a:ext cx="3299812" cy="314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19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9" descr="IMG-20260522-WA00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572" y="2068299"/>
            <a:ext cx="3323351" cy="443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9" descr="IMG-20260522-WA009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45504" y="1931139"/>
            <a:ext cx="2855595" cy="3808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9" descr="IMG-20260522-WA009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29085" y="1023665"/>
            <a:ext cx="3121661" cy="416306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9"/>
          <p:cNvSpPr txBox="1"/>
          <p:nvPr/>
        </p:nvSpPr>
        <p:spPr>
          <a:xfrm>
            <a:off x="365000" y="569950"/>
            <a:ext cx="3553800" cy="17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chemeClr val="dk1"/>
                </a:solidFill>
              </a:rPr>
              <a:t>Visita al mercato di Parenzo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0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0" descr="IMG-20260522-WA01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9134" y="2631787"/>
            <a:ext cx="2938526" cy="391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0" descr="IMG-20260522-WA010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23189" y="2760453"/>
            <a:ext cx="2646100" cy="358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0" descr="IMG-20260522-WA0106"/>
          <p:cNvPicPr preferRelativeResize="0"/>
          <p:nvPr/>
        </p:nvPicPr>
        <p:blipFill rotWithShape="1">
          <a:blip r:embed="rId6">
            <a:alphaModFix/>
          </a:blip>
          <a:srcRect t="23553"/>
          <a:stretch/>
        </p:blipFill>
        <p:spPr>
          <a:xfrm>
            <a:off x="8936471" y="4115337"/>
            <a:ext cx="2533024" cy="25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0"/>
          <p:cNvSpPr txBox="1"/>
          <p:nvPr/>
        </p:nvSpPr>
        <p:spPr>
          <a:xfrm>
            <a:off x="307350" y="288125"/>
            <a:ext cx="56286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100">
                <a:solidFill>
                  <a:schemeClr val="dk1"/>
                </a:solidFill>
              </a:rPr>
              <a:t>Avventura negli abissi: l'escursione in sottomarino!" Siamo saliti a bordo del sottomarino per un'emozionante visita subacquea nei pressi della nostra isola di San Nicolò. È stato incredibile vedere da vicino così tanti pesci, meduse e ricci di mare!</a:t>
            </a:r>
            <a:r>
              <a:rPr lang="hr-HR" sz="1100">
                <a:solidFill>
                  <a:schemeClr val="dk1"/>
                </a:solidFill>
              </a:rPr>
              <a:t> </a:t>
            </a:r>
            <a:endParaRPr sz="2600">
              <a:solidFill>
                <a:schemeClr val="dk1"/>
              </a:solidFill>
            </a:endParaRPr>
          </a:p>
        </p:txBody>
      </p:sp>
      <p:pic>
        <p:nvPicPr>
          <p:cNvPr id="268" name="Google Shape;268;p20" title="IMG-20260528-WA0006.jpg"/>
          <p:cNvPicPr preferRelativeResize="0"/>
          <p:nvPr/>
        </p:nvPicPr>
        <p:blipFill rotWithShape="1">
          <a:blip r:embed="rId7">
            <a:alphaModFix/>
          </a:blip>
          <a:srcRect l="24659" t="22917"/>
          <a:stretch/>
        </p:blipFill>
        <p:spPr>
          <a:xfrm>
            <a:off x="8691794" y="228824"/>
            <a:ext cx="2731800" cy="372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1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1" descr="IMG-20260522-WA0114"/>
          <p:cNvPicPr preferRelativeResize="0"/>
          <p:nvPr/>
        </p:nvPicPr>
        <p:blipFill rotWithShape="1">
          <a:blip r:embed="rId4">
            <a:alphaModFix/>
          </a:blip>
          <a:srcRect t="33769" r="1623" b="15738"/>
          <a:stretch/>
        </p:blipFill>
        <p:spPr>
          <a:xfrm>
            <a:off x="93975" y="2727825"/>
            <a:ext cx="8898971" cy="3644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1" descr="IMG-20260522-WA008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85211" y="98399"/>
            <a:ext cx="2974440" cy="396667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1"/>
          <p:cNvSpPr txBox="1"/>
          <p:nvPr/>
        </p:nvSpPr>
        <p:spPr>
          <a:xfrm>
            <a:off x="1031950" y="282875"/>
            <a:ext cx="6413400" cy="23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200">
                <a:solidFill>
                  <a:schemeClr val="dk1"/>
                </a:solidFill>
              </a:rPr>
              <a:t>Utilizzando le pipette con i colori liquidi, abbiamo dato vita a un grande pesce ricoperto di ovatta sfumata. Sul cartellone di sfondo abbiamo poi ricreato l'effetto del fondale, proprio come quando guardavamo fuori dal sottomarino.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18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8" descr="IMG-20260522-WA00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510" y="76770"/>
            <a:ext cx="2974339" cy="3966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8" descr="IMG-20260522-WA009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26650" y="11758"/>
            <a:ext cx="3187699" cy="4250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8" descr="IMG202605151103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32125" y="3520627"/>
            <a:ext cx="4159883" cy="31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8" descr="IMG202605151103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27800" y="3561250"/>
            <a:ext cx="4051324" cy="3038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8" descr="IMG-20260522-WA01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617788" y="11749"/>
            <a:ext cx="4798467" cy="359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8"/>
          <p:cNvSpPr txBox="1"/>
          <p:nvPr/>
        </p:nvSpPr>
        <p:spPr>
          <a:xfrm>
            <a:off x="4120700" y="3648000"/>
            <a:ext cx="3686100" cy="28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chemeClr val="dk1"/>
                </a:solidFill>
              </a:rPr>
              <a:t>Quante bollicine nel nostro mare? </a:t>
            </a:r>
            <a:endParaRPr sz="2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chemeClr val="dk1"/>
                </a:solidFill>
              </a:rPr>
              <a:t>Dopo aver incollato i nostri pesciolini sul foglio, ci siamo divertiti a creare tantissime bolle di tutte le dimensioni! Per farlo, abbiamo usato la tecnica dello stampo con tappi e bicchieri di varie misure intinti nella tempera</a:t>
            </a:r>
            <a:r>
              <a:rPr lang="hr-HR" sz="1100">
                <a:solidFill>
                  <a:schemeClr val="dk1"/>
                </a:solidFill>
              </a:rPr>
              <a:t>.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g3e5634982f4_0_39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g3e5634982f4_0_39"/>
          <p:cNvSpPr txBox="1"/>
          <p:nvPr/>
        </p:nvSpPr>
        <p:spPr>
          <a:xfrm>
            <a:off x="1617625" y="399800"/>
            <a:ext cx="8995500" cy="53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r-HR" sz="2300" b="1">
                <a:solidFill>
                  <a:schemeClr val="dk1"/>
                </a:solidFill>
              </a:rPr>
              <a:t>Il gran finale: </a:t>
            </a: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r-HR" sz="2300" b="1">
                <a:solidFill>
                  <a:schemeClr val="dk1"/>
                </a:solidFill>
              </a:rPr>
              <a:t>Allestiamo la nostra mostra! </a:t>
            </a: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r-HR" sz="2300" b="1">
                <a:solidFill>
                  <a:schemeClr val="dk1"/>
                </a:solidFill>
              </a:rPr>
              <a:t>Per celebrare questo meraviglioso viaggio alla scoperta del mare, stiamo raccogliendo e preparando tutti i nostri capolavori. Presto allestiremo una bellissima mostra con tutti i lavori realizzati dai bambini durante l'anno nella sede del asilo Paperino a Parenzo!</a:t>
            </a: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sz="2300" b="1">
                <a:solidFill>
                  <a:schemeClr val="dk1"/>
                </a:solidFill>
              </a:rPr>
              <a:t>la mostra si potrà vedere dal 08.06.2026.</a:t>
            </a: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r-HR" sz="2300" b="1">
                <a:solidFill>
                  <a:schemeClr val="dk1"/>
                </a:solidFill>
              </a:rPr>
              <a:t>Un ringraziamento speciale a tutti i genitori per la preziosa collaborazione. 💙</a:t>
            </a: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r-HR" sz="2300" b="1">
                <a:solidFill>
                  <a:schemeClr val="dk1"/>
                </a:solidFill>
              </a:rPr>
              <a:t>I vostri Pesciolini! </a:t>
            </a:r>
            <a:endParaRPr sz="23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r-HR" sz="1500">
                <a:solidFill>
                  <a:schemeClr val="dk1"/>
                </a:solidFill>
              </a:rPr>
              <a:t>🐟🐟🐟🐟🐟🐟🐟🐟🐟🐟🐟🐟🐟</a:t>
            </a:r>
            <a:endParaRPr sz="23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1411</Words>
  <Application>Microsoft Office PowerPoint</Application>
  <PresentationFormat>Široki zaslon</PresentationFormat>
  <Paragraphs>83</Paragraphs>
  <Slides>23</Slides>
  <Notes>23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23</vt:i4>
      </vt:variant>
    </vt:vector>
  </HeadingPairs>
  <TitlesOfParts>
    <vt:vector size="27" baseType="lpstr">
      <vt:lpstr>Arial</vt:lpstr>
      <vt:lpstr>Bookman Old Style</vt:lpstr>
      <vt:lpstr>Play</vt:lpstr>
      <vt:lpstr>Office Theme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Eleonora Duka</dc:creator>
  <cp:lastModifiedBy>Karla</cp:lastModifiedBy>
  <cp:revision>1</cp:revision>
  <dcterms:created xsi:type="dcterms:W3CDTF">2026-05-23T15:19:00Z</dcterms:created>
  <dcterms:modified xsi:type="dcterms:W3CDTF">2026-07-24T09:37:36Z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FA48CBD2B9FC4689A094A1D4FEFDB25A_13</vt:lpwstr>
  </property>
  <property fmtid="{D5CDD505-2E9C-101B-9397-08002B2CF9AE}" pid="3" name="KSOProductBuildVer">
    <vt:lpwstr>1033-12.2.0.23155</vt:lpwstr>
  </property>
</Properties>
</file>